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7" r:id="rId6"/>
    <p:sldId id="272" r:id="rId7"/>
    <p:sldId id="268" r:id="rId8"/>
    <p:sldId id="278" r:id="rId9"/>
    <p:sldId id="276" r:id="rId10"/>
    <p:sldId id="269" r:id="rId11"/>
    <p:sldId id="275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D9D9D9"/>
    <a:srgbClr val="615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76" y="7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AD58E-02EE-42CC-8F94-00CFCB3C1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A32D5D9-7BA5-418A-AA84-27A1ECC5B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62EC9C-F38F-4A70-B852-10EC782F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96953C-60CB-4A9F-B382-C5CD7F06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AB7A34-86E8-46DA-941E-4FC7A1D8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37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C2FB5A-3449-4098-BEFC-D243A16F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A4E70E5-C8C5-408B-987D-90C97F21A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65A8B0-C38F-473F-847C-80389D877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2A8431-C07B-4367-A190-D99E961F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A9EE84-8DBD-474F-91D4-F855263B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742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992AE4A-227F-47E0-97AE-9EFCE9A6D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DAD214C-8748-4BFA-9E2A-1D674A622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74A3DA-C9BE-44E1-A74F-283766768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9FEF6BA-A08E-438A-89D6-81F70744F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683B44-0150-4818-9ED3-6FA4AA81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98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046F6-651B-46C7-868D-186A339E8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71D839-4633-4D8F-8A02-12F5D05AF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D7C39C-4CFF-47D2-BBCD-E2C2042A2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D28CA8-C82B-4F58-B3E5-B3702FEA0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FE16698-9B33-4F3D-9641-2AAE149C1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756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BB6A27-325F-4E18-9730-36064A9B3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8010DF9-5EE5-4B28-A370-003CFAE1F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C7AE58-6FFC-4DC6-8FAD-617A6F62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9262DFC-4CA2-4D85-BF07-4826488B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48293A-DB30-4288-8779-BCA785050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75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6C0AB-5EE7-498F-847D-190AA05A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C63D6B-BCB5-4E4E-8B0A-D0D32C4B6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BDB5835-561B-4C95-8E45-83CCA7373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047E7CC-1F2D-445D-88B2-B832C4CB1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CB01949-706A-48B7-9CFF-1812E6C7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127C327-D18E-4FE9-8E3A-1DC9BED97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295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D15E70-6C3E-47BF-A510-95DB990FA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98D0B-71A2-4BB4-950C-92ECED320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8DA699A-C62F-448F-A0FD-9CA738A49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E7945F6-405D-4A8C-8E7C-D13758A651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884F60A-7A4C-40B6-B171-DEFBEC6FC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6C96E46-C3C3-4A1D-8421-6C90F1A66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2A08A98-3413-4713-B8E3-945223A34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5358D10-A653-4875-A0FD-4F9315E31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457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DD8DF-FACD-406E-AE6B-9AC394BEF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55A919E-76F2-434F-8BD4-5D29DFCE7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651FC8F-5581-42C3-8FB6-235D68EF5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4156540-8936-4884-8C50-3D506412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45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D45A3CB-D4B0-452D-BE5B-D8824DA3F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B1AB8E3-968D-4BA4-857D-7E0B4DBE8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35209CB-F8A8-4789-8A25-1B5139DA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434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9FF3E-6AFE-4F34-A00A-1F64E1C85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5ACF41-50DE-4B62-92AB-BCED9152F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240DF76-37D3-416B-813B-63D3F8453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5405635-8A2D-44B1-8D6C-7B550732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4C2D851-F396-42AC-8EDE-2DDF117C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9E71664-1F49-4097-B67E-5D230EED8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643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06BAC-1B82-4651-BC23-94F0AC109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D2F93BC-6FAA-41C5-89B0-8F5B83449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6627EE6-7AE0-4A26-B162-576B8CC20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0714F77-A38F-47FA-8EEC-C089CDB56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DC983C-749C-45C5-9B8E-71BEFD01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0FD50D4-9509-4DAE-914D-122563318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088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EB75D66-26E2-4B21-BAB2-134AD03B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F2AA962-527B-4EB2-A061-8487A5286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85EEA9-7B5D-4E79-88B0-C197AE0AE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B0A3-FC72-4E36-9520-0690F4C62417}" type="datetimeFigureOut">
              <a:rPr lang="da-DK" smtClean="0"/>
              <a:t>04-09-2024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7FA188-0EE1-44EA-9020-4812C5117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6E03A1-0F52-4BFE-93CB-6B7516B47D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9AB87-B76B-4C5D-AB2A-87D416D48B1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900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7AF249-ECE4-4626-8001-824AE2830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780" y="4632779"/>
            <a:ext cx="8584676" cy="1676581"/>
          </a:xfrm>
        </p:spPr>
        <p:txBody>
          <a:bodyPr anchor="t">
            <a:normAutofit/>
          </a:bodyPr>
          <a:lstStyle/>
          <a:p>
            <a:r>
              <a:rPr lang="da-DK" sz="4400" b="1" dirty="0">
                <a:solidFill>
                  <a:srgbClr val="D9D9D9"/>
                </a:solidFill>
              </a:rPr>
              <a:t>Romanjagt</a:t>
            </a:r>
            <a:br>
              <a:rPr lang="da-DK" sz="3400" dirty="0">
                <a:solidFill>
                  <a:srgbClr val="D9D9D9"/>
                </a:solidFill>
              </a:rPr>
            </a:br>
            <a:br>
              <a:rPr lang="da-DK" sz="1800" dirty="0"/>
            </a:br>
            <a:r>
              <a:rPr lang="da-DK" sz="3400" dirty="0">
                <a:solidFill>
                  <a:srgbClr val="D9D9D9"/>
                </a:solidFill>
              </a:rPr>
              <a:t>3) Kend dig selv som læser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C45045A-6083-4B3E-956A-67582337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44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EBD2B2B2-1395-4E7B-87A0-BD34551C0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5336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2875DDC-0225-45F8-B745-78688F2D1A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45509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329563-0961-4426-90D2-2DF4888E5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0101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2617755-D451-4BAF-9B55-518297BF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0273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6C062C2-3673-4248-BE21-B51B16E63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4865" y="997486"/>
            <a:ext cx="2971800" cy="29718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3C4CDF9E-41ED-4AA4-8035-F30116DC06D4}"/>
              </a:ext>
            </a:extLst>
          </p:cNvPr>
          <p:cNvSpPr/>
          <p:nvPr/>
        </p:nvSpPr>
        <p:spPr>
          <a:xfrm>
            <a:off x="540322" y="579226"/>
            <a:ext cx="3697335" cy="3796066"/>
          </a:xfrm>
          <a:prstGeom prst="rect">
            <a:avLst/>
          </a:prstGeom>
          <a:solidFill>
            <a:srgbClr val="3F3F3F"/>
          </a:solidFill>
          <a:ln>
            <a:solidFill>
              <a:srgbClr val="3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831487B4-C1A0-4BE6-A139-17D5AEA13753}"/>
              </a:ext>
            </a:extLst>
          </p:cNvPr>
          <p:cNvSpPr/>
          <p:nvPr/>
        </p:nvSpPr>
        <p:spPr>
          <a:xfrm>
            <a:off x="8062470" y="579226"/>
            <a:ext cx="3697335" cy="3796066"/>
          </a:xfrm>
          <a:prstGeom prst="rect">
            <a:avLst/>
          </a:prstGeom>
          <a:solidFill>
            <a:srgbClr val="3F3F3F"/>
          </a:solidFill>
          <a:ln>
            <a:solidFill>
              <a:srgbClr val="3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127905F6-3643-2F72-470A-DDF04A0FE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53" y="-951741"/>
            <a:ext cx="12407746" cy="4590867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7BE82C73-C8FA-6F14-DC5E-0AC39A4D51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1134" y="-1253094"/>
            <a:ext cx="5425967" cy="746070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F411AEC-DD5C-D19B-6D7B-0DA6567C04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3944" y="4832842"/>
            <a:ext cx="1445932" cy="144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053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970B1-813B-4037-89C0-03CFB0DF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D9D9D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Dagens lektion: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051F69-3710-4FEC-B236-77169539F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362053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da-DK" dirty="0">
                <a:solidFill>
                  <a:srgbClr val="D9D9D9"/>
                </a:solidFill>
                <a:latin typeface="Calibri" panose="020F0502020204030204" pitchFamily="34" charset="0"/>
              </a:rPr>
              <a:t>E</a:t>
            </a:r>
            <a:r>
              <a:rPr lang="da-DK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MNE: KEND DIG SELV SOM LÆSER</a:t>
            </a:r>
          </a:p>
          <a:p>
            <a:pPr algn="l"/>
            <a:endParaRPr lang="da-DK" sz="2000" dirty="0">
              <a:solidFill>
                <a:srgbClr val="D9D9D9"/>
              </a:solidFill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da-DK" sz="2000" dirty="0">
                <a:solidFill>
                  <a:srgbClr val="D9D9D9"/>
                </a:solidFill>
                <a:latin typeface="Calibri" panose="020F0502020204030204" pitchFamily="34" charset="0"/>
              </a:rPr>
              <a:t>PLAN FOR DAGEN:</a:t>
            </a:r>
          </a:p>
          <a:p>
            <a:pPr marL="342900" indent="-342900" algn="l">
              <a:buAutoNum type="arabicPeriod"/>
            </a:pP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Præsenter dit læsested derhjemme</a:t>
            </a:r>
          </a:p>
          <a:p>
            <a:pPr marL="342900" indent="-342900" algn="l">
              <a:buAutoNum type="arabicPeriod"/>
            </a:pP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Dagens emne: Kend dig selv som læser</a:t>
            </a:r>
          </a:p>
          <a:p>
            <a:pPr marL="342900" indent="-342900" algn="l">
              <a:buAutoNum type="arabicPeriod"/>
            </a:pP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Opgave 1: Vær læseguide for en dag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da-DK" sz="2000" dirty="0">
                <a:solidFill>
                  <a:srgbClr val="D9D9D9"/>
                </a:solidFill>
                <a:latin typeface="Calibri" panose="020F0502020204030204" pitchFamily="34" charset="0"/>
              </a:rPr>
              <a:t>Afprøvning af måde at læse på: Stillelæsning uden forstyrrelser</a:t>
            </a:r>
          </a:p>
          <a:p>
            <a:pPr marL="342900" indent="-342900" algn="l">
              <a:buAutoNum type="arabicPeriod"/>
            </a:pPr>
            <a:r>
              <a:rPr lang="da-DK" sz="2000" dirty="0">
                <a:solidFill>
                  <a:srgbClr val="D9D9D9"/>
                </a:solidFill>
                <a:latin typeface="Calibri" panose="020F0502020204030204" pitchFamily="34" charset="0"/>
              </a:rPr>
              <a:t>Afprøvning af måde at læse på: Hyggelæsning</a:t>
            </a:r>
          </a:p>
          <a:p>
            <a:pPr marL="342900" indent="-342900" algn="l">
              <a:buAutoNum type="arabicPeriod"/>
            </a:pPr>
            <a:r>
              <a:rPr lang="da-DK" sz="2000" dirty="0">
                <a:solidFill>
                  <a:srgbClr val="D9D9D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Opgave 2: Kend dig selv som læser</a:t>
            </a:r>
            <a:endParaRPr lang="da-DK" sz="2000" b="0" i="0" u="none" strike="noStrike" baseline="0" dirty="0">
              <a:solidFill>
                <a:srgbClr val="D9D9D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849C5F52-F085-4C62-B929-CE65C1014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5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3">
            <a:extLst>
              <a:ext uri="{FF2B5EF4-FFF2-40B4-BE49-F238E27FC236}">
                <a16:creationId xmlns:a16="http://schemas.microsoft.com/office/drawing/2014/main" id="{68D28C02-A31C-4D7C-9211-0459DADF082F}"/>
              </a:ext>
            </a:extLst>
          </p:cNvPr>
          <p:cNvSpPr txBox="1"/>
          <p:nvPr/>
        </p:nvSpPr>
        <p:spPr>
          <a:xfrm>
            <a:off x="6062247" y="1590538"/>
            <a:ext cx="5557915" cy="2921171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lang="da-DK" sz="1200" dirty="0">
              <a:solidFill>
                <a:srgbClr val="D9D9D9"/>
              </a:solidFill>
              <a:latin typeface="Microsoft New Tai Lue" panose="020B0502040204020203" pitchFamily="34" charset="0"/>
            </a:endParaRPr>
          </a:p>
          <a:p>
            <a:pPr marL="0" indent="0">
              <a:buNone/>
            </a:pPr>
            <a:r>
              <a:rPr lang="da-DK" sz="2800" dirty="0">
                <a:solidFill>
                  <a:srgbClr val="D9D9D9"/>
                </a:solidFill>
                <a:latin typeface="Microsoft New Tai Lue" panose="020B0502040204020203" pitchFamily="34" charset="0"/>
              </a:rPr>
              <a:t>NOSCE TE IPSUM – ‘Kend dig selv’</a:t>
            </a:r>
          </a:p>
          <a:p>
            <a:pPr marL="0" indent="0">
              <a:buNone/>
            </a:pPr>
            <a:endParaRPr lang="da-DK" sz="1200" dirty="0">
              <a:solidFill>
                <a:srgbClr val="D9D9D9"/>
              </a:solidFill>
              <a:latin typeface="Microsoft New Tai Lue" panose="020B0502040204020203" pitchFamily="34" charset="0"/>
            </a:endParaRPr>
          </a:p>
          <a:p>
            <a:pPr marL="0" indent="0">
              <a:buNone/>
            </a:pPr>
            <a:r>
              <a:rPr lang="da-DK" sz="2800" dirty="0">
                <a:solidFill>
                  <a:srgbClr val="D9D9D9"/>
                </a:solidFill>
                <a:latin typeface="Microsoft New Tai Lue" panose="020B0502040204020203" pitchFamily="34" charset="0"/>
              </a:rPr>
              <a:t>Hvad vil det sige at kende sig selv?</a:t>
            </a:r>
          </a:p>
          <a:p>
            <a:pPr marL="0" indent="0">
              <a:buNone/>
            </a:pPr>
            <a:endParaRPr lang="da-DK" sz="1200" dirty="0">
              <a:solidFill>
                <a:srgbClr val="D9D9D9"/>
              </a:solidFill>
              <a:effectLst/>
              <a:latin typeface="Microsoft New Tai Lue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2800" dirty="0">
                <a:solidFill>
                  <a:srgbClr val="D9D9D9"/>
                </a:solidFill>
                <a:latin typeface="Microsoft New Tai Lue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Hvad vil det sige at kende sig selv som læser?</a:t>
            </a:r>
          </a:p>
          <a:p>
            <a:pPr marL="0" indent="0">
              <a:buNone/>
            </a:pPr>
            <a:endParaRPr lang="da-DK" sz="28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47B6F07D-4E66-49E6-BD8F-E23AB45E3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  <p:pic>
        <p:nvPicPr>
          <p:cNvPr id="1026" name="Picture 2" descr="Stream NOSCE TE IPSUM by Stefano Teani | Listen online for free on  SoundCloud">
            <a:extLst>
              <a:ext uri="{FF2B5EF4-FFF2-40B4-BE49-F238E27FC236}">
                <a16:creationId xmlns:a16="http://schemas.microsoft.com/office/drawing/2014/main" id="{8838AFD5-B71D-427D-9EDA-192E9835E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24" y="1047749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33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970B1-813B-4037-89C0-03CFB0DF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D9D9D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Opgave 1: Vær læseguide for en dag</a:t>
            </a:r>
          </a:p>
        </p:txBody>
      </p:sp>
      <p:sp>
        <p:nvSpPr>
          <p:cNvPr id="5" name="Tekstfelt 3">
            <a:extLst>
              <a:ext uri="{FF2B5EF4-FFF2-40B4-BE49-F238E27FC236}">
                <a16:creationId xmlns:a16="http://schemas.microsoft.com/office/drawing/2014/main" id="{82C45E94-3032-47C2-9C5D-45929E320725}"/>
              </a:ext>
            </a:extLst>
          </p:cNvPr>
          <p:cNvSpPr txBox="1"/>
          <p:nvPr/>
        </p:nvSpPr>
        <p:spPr>
          <a:xfrm>
            <a:off x="1024128" y="2084833"/>
            <a:ext cx="9485931" cy="3588854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8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Vær læseguide for en person som har brug for hjælp til nogle udfordringer i sin læsning.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2800" dirty="0">
                <a:solidFill>
                  <a:srgbClr val="D9D9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Hvilke udfordringer har personen?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2800" dirty="0">
                <a:solidFill>
                  <a:srgbClr val="D9D9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 du selv samme udfordringer?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2800" dirty="0">
                <a:solidFill>
                  <a:srgbClr val="D9D9D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 personen ét eller flere</a:t>
            </a:r>
            <a:r>
              <a:rPr lang="da-DK" sz="28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gode råd til hvad personen kan gøre for at løse sin udfordring og få en god læseoplevelse. </a:t>
            </a:r>
            <a:endParaRPr lang="da-DK" sz="28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83D0AAA-BA26-4796-8465-3D51BDD88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9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3">
            <a:extLst>
              <a:ext uri="{FF2B5EF4-FFF2-40B4-BE49-F238E27FC236}">
                <a16:creationId xmlns:a16="http://schemas.microsoft.com/office/drawing/2014/main" id="{68D28C02-A31C-4D7C-9211-0459DADF082F}"/>
              </a:ext>
            </a:extLst>
          </p:cNvPr>
          <p:cNvSpPr txBox="1"/>
          <p:nvPr/>
        </p:nvSpPr>
        <p:spPr>
          <a:xfrm>
            <a:off x="1719088" y="2796147"/>
            <a:ext cx="8753825" cy="1265705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endParaRPr lang="da-DK" sz="1600" dirty="0">
              <a:solidFill>
                <a:srgbClr val="D9D9D9"/>
              </a:solidFill>
              <a:latin typeface="Microsoft New Tai Lue" panose="020B0502040204020203" pitchFamily="34" charset="0"/>
            </a:endParaRPr>
          </a:p>
          <a:p>
            <a:pPr marL="0" indent="0" algn="ctr">
              <a:buNone/>
            </a:pPr>
            <a:r>
              <a:rPr lang="da-DK" sz="4800" dirty="0">
                <a:solidFill>
                  <a:srgbClr val="D9D9D9"/>
                </a:solidFill>
                <a:latin typeface="Microsoft New Tai Lue" panose="020B0502040204020203" pitchFamily="34" charset="0"/>
              </a:rPr>
              <a:t>TID TIL STILLELÆSNING</a:t>
            </a:r>
            <a:endParaRPr lang="da-DK" sz="32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47B6F07D-4E66-49E6-BD8F-E23AB45E3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7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3">
            <a:extLst>
              <a:ext uri="{FF2B5EF4-FFF2-40B4-BE49-F238E27FC236}">
                <a16:creationId xmlns:a16="http://schemas.microsoft.com/office/drawing/2014/main" id="{68D28C02-A31C-4D7C-9211-0459DADF082F}"/>
              </a:ext>
            </a:extLst>
          </p:cNvPr>
          <p:cNvSpPr txBox="1"/>
          <p:nvPr/>
        </p:nvSpPr>
        <p:spPr>
          <a:xfrm>
            <a:off x="1719088" y="2796147"/>
            <a:ext cx="8753825" cy="1265705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endParaRPr lang="da-DK" sz="1600" dirty="0">
              <a:solidFill>
                <a:srgbClr val="D9D9D9"/>
              </a:solidFill>
              <a:latin typeface="Microsoft New Tai Lue" panose="020B0502040204020203" pitchFamily="34" charset="0"/>
            </a:endParaRPr>
          </a:p>
          <a:p>
            <a:pPr marL="0" indent="0" algn="ctr">
              <a:buNone/>
            </a:pPr>
            <a:r>
              <a:rPr lang="da-DK" sz="4800" dirty="0">
                <a:solidFill>
                  <a:srgbClr val="D9D9D9"/>
                </a:solidFill>
                <a:latin typeface="Microsoft New Tai Lue" panose="020B0502040204020203" pitchFamily="34" charset="0"/>
              </a:rPr>
              <a:t>TID TIL HYGGELÆSNING</a:t>
            </a:r>
            <a:endParaRPr lang="da-DK" sz="32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47B6F07D-4E66-49E6-BD8F-E23AB45E3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266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970B1-813B-4037-89C0-03CFB0DF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D9D9D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Opgave 2: Kend dig selv som læser</a:t>
            </a:r>
          </a:p>
        </p:txBody>
      </p:sp>
      <p:sp>
        <p:nvSpPr>
          <p:cNvPr id="5" name="Tekstfelt 3">
            <a:extLst>
              <a:ext uri="{FF2B5EF4-FFF2-40B4-BE49-F238E27FC236}">
                <a16:creationId xmlns:a16="http://schemas.microsoft.com/office/drawing/2014/main" id="{82C45E94-3032-47C2-9C5D-45929E320725}"/>
              </a:ext>
            </a:extLst>
          </p:cNvPr>
          <p:cNvSpPr txBox="1"/>
          <p:nvPr/>
        </p:nvSpPr>
        <p:spPr>
          <a:xfrm>
            <a:off x="1024128" y="2240279"/>
            <a:ext cx="9904604" cy="2688337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36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Gå sammen i par og stil hinanden spørgsmål. </a:t>
            </a:r>
            <a:br>
              <a:rPr lang="da-DK" sz="36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a-DK" sz="36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skal skiftes til at svare på spørgsmålene (så I begge svarer på alle seks spørgsmål).</a:t>
            </a:r>
            <a:br>
              <a:rPr lang="da-DK" sz="36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a-DK" sz="36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må gerne have forskellige svar.</a:t>
            </a:r>
            <a:endParaRPr lang="da-DK" sz="36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972969C-DCD7-416B-88E0-178439E79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6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970B1-813B-4037-89C0-03CFB0DF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D9D9D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Næste gang: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051F69-3710-4FEC-B236-77169539F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993" y="2258458"/>
            <a:ext cx="9720073" cy="362053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da-DK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ROMANJAGTEN BLÆSES AF</a:t>
            </a:r>
            <a:endParaRPr lang="da-DK" sz="2800" dirty="0">
              <a:solidFill>
                <a:srgbClr val="D9D9D9"/>
              </a:solidFill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- Afslutning på forløbet og evaluering</a:t>
            </a:r>
            <a:b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</a:b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- Udarbejdelse af romanjagt-trofæskab</a:t>
            </a:r>
            <a:b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</a:br>
            <a: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- Aflevering af bøger på biblioteket</a:t>
            </a:r>
          </a:p>
          <a:p>
            <a:pPr marL="0" indent="0" algn="l">
              <a:buNone/>
            </a:pPr>
            <a:r>
              <a:rPr lang="da-DK" sz="2000" dirty="0">
                <a:solidFill>
                  <a:srgbClr val="D9D9D9"/>
                </a:solidFill>
                <a:latin typeface="Calibri" panose="020F0502020204030204" pitchFamily="34" charset="0"/>
              </a:rPr>
              <a:t>- </a:t>
            </a:r>
            <a:r>
              <a:rPr lang="da-DK" sz="2000" b="1" i="0" u="sng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  <a:t>HUSK </a:t>
            </a:r>
            <a:r>
              <a:rPr lang="da-DK" sz="2000" b="1" i="0" u="sng" strike="noStrike" baseline="0">
                <a:solidFill>
                  <a:srgbClr val="D9D9D9"/>
                </a:solidFill>
                <a:latin typeface="Calibri" panose="020F0502020204030204" pitchFamily="34" charset="0"/>
              </a:rPr>
              <a:t>dine biblioteksbøger til næste gang</a:t>
            </a:r>
            <a:br>
              <a:rPr lang="da-DK" sz="2000" b="0" i="0" u="none" strike="noStrike" baseline="0" dirty="0">
                <a:solidFill>
                  <a:srgbClr val="D9D9D9"/>
                </a:solidFill>
                <a:latin typeface="Calibri" panose="020F0502020204030204" pitchFamily="34" charset="0"/>
              </a:rPr>
            </a:br>
            <a:endParaRPr lang="da-DK" sz="2000" b="0" i="0" u="none" strike="noStrike" baseline="0" dirty="0">
              <a:solidFill>
                <a:srgbClr val="D9D9D9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849C5F52-F085-4C62-B929-CE65C1014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0060" y="5183975"/>
            <a:ext cx="1681940" cy="1674025"/>
          </a:xfrm>
          <a:prstGeom prst="rect">
            <a:avLst/>
          </a:prstGeom>
        </p:spPr>
      </p:pic>
      <p:sp>
        <p:nvSpPr>
          <p:cNvPr id="5" name="Tekstfelt 3">
            <a:extLst>
              <a:ext uri="{FF2B5EF4-FFF2-40B4-BE49-F238E27FC236}">
                <a16:creationId xmlns:a16="http://schemas.microsoft.com/office/drawing/2014/main" id="{9F39C867-8D4E-4BDB-94C9-EF73E28DEDD0}"/>
              </a:ext>
            </a:extLst>
          </p:cNvPr>
          <p:cNvSpPr txBox="1"/>
          <p:nvPr/>
        </p:nvSpPr>
        <p:spPr>
          <a:xfrm>
            <a:off x="6856095" y="2286000"/>
            <a:ext cx="4686649" cy="2108718"/>
          </a:xfrm>
          <a:prstGeom prst="rect">
            <a:avLst/>
          </a:prstGeom>
          <a:solidFill>
            <a:srgbClr val="615F4B"/>
          </a:solidFill>
          <a:ln w="38100">
            <a:solidFill>
              <a:srgbClr val="D9D9D9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TIL NÆSTE GANG:</a:t>
            </a:r>
            <a:b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Øv dig i at gå offline og </a:t>
            </a:r>
            <a:r>
              <a:rPr lang="da-DK" sz="2000" dirty="0" err="1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stillelæse</a:t>
            </a:r>
            <a: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din bog </a:t>
            </a:r>
            <a:r>
              <a:rPr lang="da-DK" sz="200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mindst </a:t>
            </a:r>
            <a: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 minutter uden afbrydelser.</a:t>
            </a:r>
            <a:b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a-DK" sz="2000" dirty="0">
                <a:solidFill>
                  <a:srgbClr val="D9D9D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Læs bogen færdig inden romanjagten er slut.</a:t>
            </a:r>
            <a:endParaRPr lang="da-DK" sz="1200" dirty="0">
              <a:solidFill>
                <a:srgbClr val="D9D9D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347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2A59B734E7F44FBF70F55B32422EF7" ma:contentTypeVersion="18" ma:contentTypeDescription="Opret et nyt dokument." ma:contentTypeScope="" ma:versionID="dfc0ea4548d2e2e44a93cc6303b9c7ac">
  <xsd:schema xmlns:xsd="http://www.w3.org/2001/XMLSchema" xmlns:xs="http://www.w3.org/2001/XMLSchema" xmlns:p="http://schemas.microsoft.com/office/2006/metadata/properties" xmlns:ns2="e40161c7-aaf2-4ec5-8fd7-d791f06a6000" xmlns:ns3="88828255-e7ff-407c-977c-e1fe6146c9dc" targetNamespace="http://schemas.microsoft.com/office/2006/metadata/properties" ma:root="true" ma:fieldsID="02428e16b38e5c190107c47d59ed65c8" ns2:_="" ns3:_="">
    <xsd:import namespace="e40161c7-aaf2-4ec5-8fd7-d791f06a6000"/>
    <xsd:import namespace="88828255-e7ff-407c-977c-e1fe6146c9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0161c7-aaf2-4ec5-8fd7-d791f06a60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5ab6b130-f10e-446e-b9e8-82f0004314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828255-e7ff-407c-977c-e1fe6146c9d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85d2a7-211a-4749-b786-0f169e4c541b}" ma:internalName="TaxCatchAll" ma:showField="CatchAllData" ma:web="88828255-e7ff-407c-977c-e1fe6146c9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0161c7-aaf2-4ec5-8fd7-d791f06a6000">
      <Terms xmlns="http://schemas.microsoft.com/office/infopath/2007/PartnerControls"/>
    </lcf76f155ced4ddcb4097134ff3c332f>
    <TaxCatchAll xmlns="88828255-e7ff-407c-977c-e1fe6146c9dc" xsi:nil="true"/>
  </documentManagement>
</p:properties>
</file>

<file path=customXml/itemProps1.xml><?xml version="1.0" encoding="utf-8"?>
<ds:datastoreItem xmlns:ds="http://schemas.openxmlformats.org/officeDocument/2006/customXml" ds:itemID="{C2CF6CC4-783F-4F5C-81FD-578A4C76F3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0161c7-aaf2-4ec5-8fd7-d791f06a6000"/>
    <ds:schemaRef ds:uri="88828255-e7ff-407c-977c-e1fe6146c9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A726EB-C779-46C6-888A-E7DE4F69D4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0333D1-7037-45D1-BC51-F7A65A29F6D9}">
  <ds:schemaRefs>
    <ds:schemaRef ds:uri="http://schemas.microsoft.com/office/2006/metadata/properties"/>
    <ds:schemaRef ds:uri="http://schemas.microsoft.com/office/infopath/2007/PartnerControls"/>
    <ds:schemaRef ds:uri="e40161c7-aaf2-4ec5-8fd7-d791f06a6000"/>
    <ds:schemaRef ds:uri="88828255-e7ff-407c-977c-e1fe6146c9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TM03457503[[fn=Værd at citere]]</Template>
  <TotalTime>11826</TotalTime>
  <Words>275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Microsoft New Tai Lue</vt:lpstr>
      <vt:lpstr>Office-tema</vt:lpstr>
      <vt:lpstr>Romanjagt  3) Kend dig selv som læser</vt:lpstr>
      <vt:lpstr>Dagens lektion:</vt:lpstr>
      <vt:lpstr>PowerPoint-præsentation</vt:lpstr>
      <vt:lpstr>Opgave 1: Vær læseguide for en dag</vt:lpstr>
      <vt:lpstr>PowerPoint-præsentation</vt:lpstr>
      <vt:lpstr>PowerPoint-præsentation</vt:lpstr>
      <vt:lpstr>Opgave 2: Kend dig selv som læser</vt:lpstr>
      <vt:lpstr>Næste gang: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Mikkel Stausbøll</dc:creator>
  <cp:lastModifiedBy>Rebecca Rosenquist Weinkouff</cp:lastModifiedBy>
  <cp:revision>7</cp:revision>
  <dcterms:created xsi:type="dcterms:W3CDTF">2021-10-21T12:47:28Z</dcterms:created>
  <dcterms:modified xsi:type="dcterms:W3CDTF">2024-09-04T08:23:29Z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oudStatistics_StoryID">
    <vt:lpwstr>a24b02f3-b6cd-4b83-8557-bd3aff93cf10</vt:lpwstr>
  </property>
  <property fmtid="{D5CDD505-2E9C-101B-9397-08002B2CF9AE}" pid="3" name="ContentTypeId">
    <vt:lpwstr>0x010100962A59B734E7F44FBF70F55B32422EF7</vt:lpwstr>
  </property>
  <property fmtid="{D5CDD505-2E9C-101B-9397-08002B2CF9AE}" pid="4" name="MediaServiceImageTags">
    <vt:lpwstr/>
  </property>
</Properties>
</file>