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67" r:id="rId6"/>
    <p:sldId id="276" r:id="rId7"/>
    <p:sldId id="270" r:id="rId8"/>
    <p:sldId id="272" r:id="rId9"/>
    <p:sldId id="268" r:id="rId10"/>
    <p:sldId id="278" r:id="rId11"/>
    <p:sldId id="269" r:id="rId12"/>
    <p:sldId id="277" r:id="rId13"/>
    <p:sldId id="275" r:id="rId1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5F4B"/>
    <a:srgbClr val="3F3F3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77" d="100"/>
          <a:sy n="77" d="100"/>
        </p:scale>
        <p:origin x="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EAD58E-02EE-42CC-8F94-00CFCB3C108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7A32D5D9-7BA5-418A-AA84-27A1ECC5BA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562EC9C-F38F-4A70-B852-10EC782F4A82}"/>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5" name="Pladsholder til sidefod 4">
            <a:extLst>
              <a:ext uri="{FF2B5EF4-FFF2-40B4-BE49-F238E27FC236}">
                <a16:creationId xmlns:a16="http://schemas.microsoft.com/office/drawing/2014/main" id="{2596953C-60CB-4A9F-B382-C5CD7F06AAF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7AB7A34-86E8-46DA-941E-4FC7A1D827BA}"/>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91370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C2FB5A-3449-4098-BEFC-D243A16F91D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CA4E70E5-C8C5-408B-987D-90C97F21A7CD}"/>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C65A8B0-C38F-473F-847C-80389D877ED1}"/>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5" name="Pladsholder til sidefod 4">
            <a:extLst>
              <a:ext uri="{FF2B5EF4-FFF2-40B4-BE49-F238E27FC236}">
                <a16:creationId xmlns:a16="http://schemas.microsoft.com/office/drawing/2014/main" id="{3C2A8431-C07B-4367-A190-D99E961F372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3A9EE84-8DBD-474F-91D4-F855263B4E50}"/>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727429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8992AE4A-227F-47E0-97AE-9EFCE9A6DFED}"/>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DDAD214C-8748-4BFA-9E2A-1D674A622586}"/>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174A3DA-C9BE-44E1-A74F-283766768D28}"/>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5" name="Pladsholder til sidefod 4">
            <a:extLst>
              <a:ext uri="{FF2B5EF4-FFF2-40B4-BE49-F238E27FC236}">
                <a16:creationId xmlns:a16="http://schemas.microsoft.com/office/drawing/2014/main" id="{89FEF6BA-A08E-438A-89D6-81F70744F7C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B683B44-0150-4818-9ED3-6FA4AA81A536}"/>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209984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E046F6-651B-46C7-868D-186A339E874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071D839-4633-4D8F-8A02-12F5D05AFF49}"/>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BD7C39C-4CFF-47D2-BBCD-E2C2042A28D1}"/>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5" name="Pladsholder til sidefod 4">
            <a:extLst>
              <a:ext uri="{FF2B5EF4-FFF2-40B4-BE49-F238E27FC236}">
                <a16:creationId xmlns:a16="http://schemas.microsoft.com/office/drawing/2014/main" id="{70D28CA8-C82B-4F58-B3E5-B3702FEA0EA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FE16698-9B33-4F3D-9641-2AAE149C18E9}"/>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374756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BB6A27-325F-4E18-9730-36064A9B300F}"/>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8010DF9-5EE5-4B28-A370-003CFAE1F6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AC7AE58-6FFC-4DC6-8FAD-617A6F628F00}"/>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5" name="Pladsholder til sidefod 4">
            <a:extLst>
              <a:ext uri="{FF2B5EF4-FFF2-40B4-BE49-F238E27FC236}">
                <a16:creationId xmlns:a16="http://schemas.microsoft.com/office/drawing/2014/main" id="{D9262DFC-4CA2-4D85-BF07-4826488BA93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D48293A-DB30-4288-8779-BCA785050265}"/>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9675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F6C0AB-5EE7-498F-847D-190AA05AD68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FC63D6B-BCB5-4E4E-8B0A-D0D32C4B6832}"/>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BDB5835-561B-4C95-8E45-83CCA7373711}"/>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047E7CC-1F2D-445D-88B2-B832C4CB13E5}"/>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6" name="Pladsholder til sidefod 5">
            <a:extLst>
              <a:ext uri="{FF2B5EF4-FFF2-40B4-BE49-F238E27FC236}">
                <a16:creationId xmlns:a16="http://schemas.microsoft.com/office/drawing/2014/main" id="{7CB01949-706A-48B7-9CFF-1812E6C768B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127C327-D18E-4FE9-8E3A-1DC9BED9745E}"/>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375295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D15E70-6C3E-47BF-A510-95DB990FA73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1B98D0B-71A2-4BB4-950C-92ECED3207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8DA699A-C62F-448F-A0FD-9CA738A493FA}"/>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8E7945F6-405D-4A8C-8E7C-D13758A651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2884F60A-7A4C-40B6-B171-DEFBEC6FC8D5}"/>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A6C96E46-C3C3-4A1D-8421-6C90F1A66DA6}"/>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8" name="Pladsholder til sidefod 7">
            <a:extLst>
              <a:ext uri="{FF2B5EF4-FFF2-40B4-BE49-F238E27FC236}">
                <a16:creationId xmlns:a16="http://schemas.microsoft.com/office/drawing/2014/main" id="{A2A08A98-3413-4713-B8E3-945223A34BC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95358D10-A653-4875-A0FD-4F9315E31812}"/>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024574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FDD8DF-FACD-406E-AE6B-9AC394BEFEB2}"/>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255A919E-76F2-434F-8BD4-5D29DFCE72F7}"/>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4" name="Pladsholder til sidefod 3">
            <a:extLst>
              <a:ext uri="{FF2B5EF4-FFF2-40B4-BE49-F238E27FC236}">
                <a16:creationId xmlns:a16="http://schemas.microsoft.com/office/drawing/2014/main" id="{7651FC8F-5581-42C3-8FB6-235D68EF51A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14156540-8936-4884-8C50-3D5064121B29}"/>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504570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6D45A3CB-D4B0-452D-BE5B-D8824DA3FA2B}"/>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3" name="Pladsholder til sidefod 2">
            <a:extLst>
              <a:ext uri="{FF2B5EF4-FFF2-40B4-BE49-F238E27FC236}">
                <a16:creationId xmlns:a16="http://schemas.microsoft.com/office/drawing/2014/main" id="{CB1AB8E3-968D-4BA4-857D-7E0B4DBE8BA2}"/>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635209CB-F8A8-4789-8A25-1B5139DA59BF}"/>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1584341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19FF3E-6AFE-4F34-A00A-1F64E1C8536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085ACF41-50DE-4B62-92AB-BCED9152F9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240DF76-37D3-416B-813B-63D3F84530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75405635-8A2D-44B1-8D6C-7B550732CD74}"/>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6" name="Pladsholder til sidefod 5">
            <a:extLst>
              <a:ext uri="{FF2B5EF4-FFF2-40B4-BE49-F238E27FC236}">
                <a16:creationId xmlns:a16="http://schemas.microsoft.com/office/drawing/2014/main" id="{74C2D851-F396-42AC-8EDE-2DDF117C2C1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9E71664-1F49-4097-B67E-5D230EED8690}"/>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1906436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706BAC-1B82-4651-BC23-94F0AC10958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ED2F93BC-6FAA-41C5-89B0-8F5B834490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E6627EE6-7AE0-4A26-B162-576B8CC20E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0714F77-A38F-47FA-8EEC-C089CDB56ED0}"/>
              </a:ext>
            </a:extLst>
          </p:cNvPr>
          <p:cNvSpPr>
            <a:spLocks noGrp="1"/>
          </p:cNvSpPr>
          <p:nvPr>
            <p:ph type="dt" sz="half" idx="10"/>
          </p:nvPr>
        </p:nvSpPr>
        <p:spPr/>
        <p:txBody>
          <a:bodyPr/>
          <a:lstStyle/>
          <a:p>
            <a:fld id="{7B92B0A3-FC72-4E36-9520-0690F4C62417}" type="datetimeFigureOut">
              <a:rPr lang="da-DK" smtClean="0"/>
              <a:t>02-09-2024</a:t>
            </a:fld>
            <a:endParaRPr lang="da-DK"/>
          </a:p>
        </p:txBody>
      </p:sp>
      <p:sp>
        <p:nvSpPr>
          <p:cNvPr id="6" name="Pladsholder til sidefod 5">
            <a:extLst>
              <a:ext uri="{FF2B5EF4-FFF2-40B4-BE49-F238E27FC236}">
                <a16:creationId xmlns:a16="http://schemas.microsoft.com/office/drawing/2014/main" id="{D8DC983C-749C-45C5-9B8E-71BEFD01F64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0FD50D4-9509-4DAE-914D-1225633185E3}"/>
              </a:ext>
            </a:extLst>
          </p:cNvPr>
          <p:cNvSpPr>
            <a:spLocks noGrp="1"/>
          </p:cNvSpPr>
          <p:nvPr>
            <p:ph type="sldNum" sz="quarter" idx="12"/>
          </p:nvPr>
        </p:nvSpPr>
        <p:spPr/>
        <p:txBody>
          <a:bodyPr/>
          <a:lstStyle/>
          <a:p>
            <a:fld id="{A9C9AB87-B76B-4C5D-AB2A-87D416D48B1A}" type="slidenum">
              <a:rPr lang="da-DK" smtClean="0"/>
              <a:t>‹nr.›</a:t>
            </a:fld>
            <a:endParaRPr lang="da-DK"/>
          </a:p>
        </p:txBody>
      </p:sp>
    </p:spTree>
    <p:extLst>
      <p:ext uri="{BB962C8B-B14F-4D97-AF65-F5344CB8AC3E}">
        <p14:creationId xmlns:p14="http://schemas.microsoft.com/office/powerpoint/2010/main" val="2340880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FEB75D66-26E2-4B21-BAB2-134AD03BB3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F2AA962-527B-4EB2-A061-8487A5286E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085EEA9-7B5D-4E79-88B0-C197AE0AE3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92B0A3-FC72-4E36-9520-0690F4C62417}" type="datetimeFigureOut">
              <a:rPr lang="da-DK" smtClean="0"/>
              <a:t>02-09-2024</a:t>
            </a:fld>
            <a:endParaRPr lang="da-DK"/>
          </a:p>
        </p:txBody>
      </p:sp>
      <p:sp>
        <p:nvSpPr>
          <p:cNvPr id="5" name="Pladsholder til sidefod 4">
            <a:extLst>
              <a:ext uri="{FF2B5EF4-FFF2-40B4-BE49-F238E27FC236}">
                <a16:creationId xmlns:a16="http://schemas.microsoft.com/office/drawing/2014/main" id="{9C7FA188-0EE1-44EA-9020-4812C5117D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2D6E03A1-0F52-4BFE-93CB-6B7516B47D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C9AB87-B76B-4C5D-AB2A-87D416D48B1A}" type="slidenum">
              <a:rPr lang="da-DK" smtClean="0"/>
              <a:t>‹nr.›</a:t>
            </a:fld>
            <a:endParaRPr lang="da-DK"/>
          </a:p>
        </p:txBody>
      </p:sp>
    </p:spTree>
    <p:extLst>
      <p:ext uri="{BB962C8B-B14F-4D97-AF65-F5344CB8AC3E}">
        <p14:creationId xmlns:p14="http://schemas.microsoft.com/office/powerpoint/2010/main" val="3389005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7AF249-ECE4-4626-8001-824AE2830768}"/>
              </a:ext>
            </a:extLst>
          </p:cNvPr>
          <p:cNvSpPr>
            <a:spLocks noGrp="1"/>
          </p:cNvSpPr>
          <p:nvPr>
            <p:ph type="ctrTitle"/>
          </p:nvPr>
        </p:nvSpPr>
        <p:spPr>
          <a:xfrm>
            <a:off x="1801780" y="4632779"/>
            <a:ext cx="8584676" cy="1676581"/>
          </a:xfrm>
        </p:spPr>
        <p:txBody>
          <a:bodyPr anchor="t">
            <a:normAutofit/>
          </a:bodyPr>
          <a:lstStyle/>
          <a:p>
            <a:r>
              <a:rPr lang="da-DK" sz="4400" b="1" dirty="0">
                <a:solidFill>
                  <a:srgbClr val="D9D9D9"/>
                </a:solidFill>
              </a:rPr>
              <a:t>Romanjagt</a:t>
            </a:r>
            <a:br>
              <a:rPr lang="da-DK" sz="3400" dirty="0">
                <a:solidFill>
                  <a:srgbClr val="D9D9D9"/>
                </a:solidFill>
              </a:rPr>
            </a:br>
            <a:br>
              <a:rPr lang="da-DK" sz="1800" dirty="0"/>
            </a:br>
            <a:r>
              <a:rPr lang="da-DK" sz="3400" dirty="0">
                <a:solidFill>
                  <a:srgbClr val="D9D9D9"/>
                </a:solidFill>
              </a:rPr>
              <a:t>2) Den gode plet i (læse)skoven</a:t>
            </a:r>
          </a:p>
        </p:txBody>
      </p:sp>
      <p:sp>
        <p:nvSpPr>
          <p:cNvPr id="37" name="Oval 36">
            <a:extLst>
              <a:ext uri="{FF2B5EF4-FFF2-40B4-BE49-F238E27FC236}">
                <a16:creationId xmlns:a16="http://schemas.microsoft.com/office/drawing/2014/main" id="{0C45045A-6083-4B3E-956A-675823375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0744" y="832894"/>
            <a:ext cx="3300984" cy="3300984"/>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Oval 38">
            <a:extLst>
              <a:ext uri="{FF2B5EF4-FFF2-40B4-BE49-F238E27FC236}">
                <a16:creationId xmlns:a16="http://schemas.microsoft.com/office/drawing/2014/main" id="{EBD2B2B2-1395-4E7B-87A0-BD34551C01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5336" y="997486"/>
            <a:ext cx="2971800" cy="2971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Oval 40">
            <a:extLst>
              <a:ext uri="{FF2B5EF4-FFF2-40B4-BE49-F238E27FC236}">
                <a16:creationId xmlns:a16="http://schemas.microsoft.com/office/drawing/2014/main" id="{42875DDC-0225-45F8-B745-78688F2D1A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45509" y="832894"/>
            <a:ext cx="3300984" cy="3300984"/>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Oval 42">
            <a:extLst>
              <a:ext uri="{FF2B5EF4-FFF2-40B4-BE49-F238E27FC236}">
                <a16:creationId xmlns:a16="http://schemas.microsoft.com/office/drawing/2014/main" id="{4F329563-0961-4426-90D2-2DF4888E5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10101" y="997486"/>
            <a:ext cx="2971800" cy="2971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a:extLst>
              <a:ext uri="{FF2B5EF4-FFF2-40B4-BE49-F238E27FC236}">
                <a16:creationId xmlns:a16="http://schemas.microsoft.com/office/drawing/2014/main" id="{12617755-D451-4BAF-9B55-518297BFF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0273" y="832894"/>
            <a:ext cx="3300984" cy="3300984"/>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Oval 46">
            <a:extLst>
              <a:ext uri="{FF2B5EF4-FFF2-40B4-BE49-F238E27FC236}">
                <a16:creationId xmlns:a16="http://schemas.microsoft.com/office/drawing/2014/main" id="{86C062C2-3673-4248-BE21-B51B16E63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4865" y="997486"/>
            <a:ext cx="2971800" cy="2971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ktangel 18">
            <a:extLst>
              <a:ext uri="{FF2B5EF4-FFF2-40B4-BE49-F238E27FC236}">
                <a16:creationId xmlns:a16="http://schemas.microsoft.com/office/drawing/2014/main" id="{3C4CDF9E-41ED-4AA4-8035-F30116DC06D4}"/>
              </a:ext>
            </a:extLst>
          </p:cNvPr>
          <p:cNvSpPr/>
          <p:nvPr/>
        </p:nvSpPr>
        <p:spPr>
          <a:xfrm>
            <a:off x="540322" y="579226"/>
            <a:ext cx="3697335" cy="3796066"/>
          </a:xfrm>
          <a:prstGeom prst="rect">
            <a:avLst/>
          </a:prstGeom>
          <a:solidFill>
            <a:srgbClr val="3F3F3F"/>
          </a:solidFill>
          <a:ln>
            <a:solidFill>
              <a:srgbClr val="3F3F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0" name="Rektangel 19">
            <a:extLst>
              <a:ext uri="{FF2B5EF4-FFF2-40B4-BE49-F238E27FC236}">
                <a16:creationId xmlns:a16="http://schemas.microsoft.com/office/drawing/2014/main" id="{831487B4-C1A0-4BE6-A139-17D5AEA13753}"/>
              </a:ext>
            </a:extLst>
          </p:cNvPr>
          <p:cNvSpPr/>
          <p:nvPr/>
        </p:nvSpPr>
        <p:spPr>
          <a:xfrm>
            <a:off x="3867137" y="707970"/>
            <a:ext cx="7792296" cy="3796066"/>
          </a:xfrm>
          <a:prstGeom prst="rect">
            <a:avLst/>
          </a:prstGeom>
          <a:solidFill>
            <a:srgbClr val="3F3F3F"/>
          </a:solidFill>
          <a:ln>
            <a:solidFill>
              <a:srgbClr val="3F3F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3" name="Billede 2">
            <a:extLst>
              <a:ext uri="{FF2B5EF4-FFF2-40B4-BE49-F238E27FC236}">
                <a16:creationId xmlns:a16="http://schemas.microsoft.com/office/drawing/2014/main" id="{2C6E2652-A441-35B6-3783-9BEF0942A9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353" y="-951741"/>
            <a:ext cx="12407746" cy="4590867"/>
          </a:xfrm>
          <a:prstGeom prst="rect">
            <a:avLst/>
          </a:prstGeom>
        </p:spPr>
      </p:pic>
      <p:pic>
        <p:nvPicPr>
          <p:cNvPr id="4" name="Billede 3">
            <a:extLst>
              <a:ext uri="{FF2B5EF4-FFF2-40B4-BE49-F238E27FC236}">
                <a16:creationId xmlns:a16="http://schemas.microsoft.com/office/drawing/2014/main" id="{3420B412-DA47-545C-3A81-BD87BBED74A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600299" y="-951741"/>
            <a:ext cx="4987636" cy="6858000"/>
          </a:xfrm>
          <a:prstGeom prst="rect">
            <a:avLst/>
          </a:prstGeom>
        </p:spPr>
      </p:pic>
      <p:pic>
        <p:nvPicPr>
          <p:cNvPr id="5" name="Billede 4">
            <a:extLst>
              <a:ext uri="{FF2B5EF4-FFF2-40B4-BE49-F238E27FC236}">
                <a16:creationId xmlns:a16="http://schemas.microsoft.com/office/drawing/2014/main" id="{EFFF0FA5-4A32-8D5D-2116-D5A5A7D6EA6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43944" y="4832842"/>
            <a:ext cx="1445932" cy="1445932"/>
          </a:xfrm>
          <a:prstGeom prst="rect">
            <a:avLst/>
          </a:prstGeom>
        </p:spPr>
      </p:pic>
    </p:spTree>
    <p:extLst>
      <p:ext uri="{BB962C8B-B14F-4D97-AF65-F5344CB8AC3E}">
        <p14:creationId xmlns:p14="http://schemas.microsoft.com/office/powerpoint/2010/main" val="43805358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24128" y="585216"/>
            <a:ext cx="9720072"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Næste gang:</a:t>
            </a:r>
          </a:p>
        </p:txBody>
      </p:sp>
      <p:sp>
        <p:nvSpPr>
          <p:cNvPr id="3" name="Pladsholder til indhold 2">
            <a:extLst>
              <a:ext uri="{FF2B5EF4-FFF2-40B4-BE49-F238E27FC236}">
                <a16:creationId xmlns:a16="http://schemas.microsoft.com/office/drawing/2014/main" id="{F8051F69-3710-4FEC-B236-77169539F196}"/>
              </a:ext>
            </a:extLst>
          </p:cNvPr>
          <p:cNvSpPr>
            <a:spLocks noGrp="1"/>
          </p:cNvSpPr>
          <p:nvPr>
            <p:ph idx="1"/>
          </p:nvPr>
        </p:nvSpPr>
        <p:spPr>
          <a:xfrm>
            <a:off x="1024128" y="2286000"/>
            <a:ext cx="9720073" cy="3620530"/>
          </a:xfrm>
        </p:spPr>
        <p:txBody>
          <a:bodyPr>
            <a:normAutofit/>
          </a:bodyPr>
          <a:lstStyle/>
          <a:p>
            <a:pPr marL="0" indent="0" algn="l">
              <a:buNone/>
            </a:pPr>
            <a:r>
              <a:rPr lang="da-DK" b="0" i="0" u="none" strike="noStrike" baseline="0" dirty="0">
                <a:solidFill>
                  <a:srgbClr val="D9D9D9"/>
                </a:solidFill>
                <a:latin typeface="Calibri" panose="020F0502020204030204" pitchFamily="34" charset="0"/>
              </a:rPr>
              <a:t>KEND DIG SELV SOM LÆSER</a:t>
            </a:r>
            <a:endParaRPr lang="da-DK" sz="2800" dirty="0">
              <a:solidFill>
                <a:srgbClr val="D9D9D9"/>
              </a:solidFill>
              <a:latin typeface="Calibri" panose="020F0502020204030204" pitchFamily="34" charset="0"/>
            </a:endParaRPr>
          </a:p>
          <a:p>
            <a:pPr marL="0" indent="0" algn="l">
              <a:buNone/>
            </a:pPr>
            <a:r>
              <a:rPr lang="da-DK" sz="2000" b="0" i="0" u="none" strike="noStrike" baseline="0" dirty="0">
                <a:solidFill>
                  <a:srgbClr val="D9D9D9"/>
                </a:solidFill>
                <a:latin typeface="Calibri" panose="020F0502020204030204" pitchFamily="34" charset="0"/>
              </a:rPr>
              <a:t>- Mini-cases om læseudfordringer</a:t>
            </a:r>
            <a:br>
              <a:rPr lang="da-DK" sz="2000" b="0" i="0" u="none" strike="noStrike" baseline="0" dirty="0">
                <a:solidFill>
                  <a:srgbClr val="D9D9D9"/>
                </a:solidFill>
                <a:latin typeface="Calibri" panose="020F0502020204030204" pitchFamily="34" charset="0"/>
              </a:rPr>
            </a:br>
            <a:r>
              <a:rPr lang="da-DK" sz="2000" b="0" i="0" u="none" strike="noStrike" baseline="0" dirty="0">
                <a:solidFill>
                  <a:srgbClr val="D9D9D9"/>
                </a:solidFill>
                <a:latin typeface="Calibri" panose="020F0502020204030204" pitchFamily="34" charset="0"/>
              </a:rPr>
              <a:t>- Afprøvning af forskellige måder at læse på</a:t>
            </a:r>
            <a:br>
              <a:rPr lang="da-DK" sz="2000" b="0" i="0" u="none" strike="noStrike" baseline="0" dirty="0">
                <a:solidFill>
                  <a:srgbClr val="D9D9D9"/>
                </a:solidFill>
                <a:latin typeface="Calibri" panose="020F0502020204030204" pitchFamily="34" charset="0"/>
              </a:rPr>
            </a:br>
            <a:r>
              <a:rPr lang="da-DK" sz="2000" b="0" i="0" u="none" strike="noStrike" baseline="0" dirty="0">
                <a:solidFill>
                  <a:srgbClr val="D9D9D9"/>
                </a:solidFill>
                <a:latin typeface="Calibri" panose="020F0502020204030204" pitchFamily="34" charset="0"/>
              </a:rPr>
              <a:t>- Lær dig selv at kende som læser</a:t>
            </a:r>
          </a:p>
          <a:p>
            <a:pPr marL="0" indent="0" algn="l">
              <a:buNone/>
            </a:pPr>
            <a:br>
              <a:rPr lang="da-DK" sz="2000" b="0" i="0" u="none" strike="noStrike" baseline="0" dirty="0">
                <a:solidFill>
                  <a:srgbClr val="D9D9D9"/>
                </a:solidFill>
                <a:latin typeface="Calibri" panose="020F0502020204030204" pitchFamily="34" charset="0"/>
              </a:rPr>
            </a:br>
            <a:endParaRPr lang="da-DK" sz="2000" b="0" i="0" u="none" strike="noStrike" baseline="0" dirty="0">
              <a:solidFill>
                <a:srgbClr val="D9D9D9"/>
              </a:solidFill>
              <a:latin typeface="Calibri" panose="020F0502020204030204" pitchFamily="34" charset="0"/>
            </a:endParaRPr>
          </a:p>
        </p:txBody>
      </p:sp>
      <p:pic>
        <p:nvPicPr>
          <p:cNvPr id="9" name="Billede 8">
            <a:extLst>
              <a:ext uri="{FF2B5EF4-FFF2-40B4-BE49-F238E27FC236}">
                <a16:creationId xmlns:a16="http://schemas.microsoft.com/office/drawing/2014/main" id="{849C5F52-F085-4C62-B929-CE65C101462F}"/>
              </a:ext>
            </a:extLst>
          </p:cNvPr>
          <p:cNvPicPr>
            <a:picLocks noChangeAspect="1"/>
          </p:cNvPicPr>
          <p:nvPr/>
        </p:nvPicPr>
        <p:blipFill>
          <a:blip r:embed="rId2"/>
          <a:stretch>
            <a:fillRect/>
          </a:stretch>
        </p:blipFill>
        <p:spPr>
          <a:xfrm>
            <a:off x="10510060" y="5183975"/>
            <a:ext cx="1681940" cy="1674025"/>
          </a:xfrm>
          <a:prstGeom prst="rect">
            <a:avLst/>
          </a:prstGeom>
        </p:spPr>
      </p:pic>
      <p:sp>
        <p:nvSpPr>
          <p:cNvPr id="4" name="Taleboble: rektangel 3">
            <a:extLst>
              <a:ext uri="{FF2B5EF4-FFF2-40B4-BE49-F238E27FC236}">
                <a16:creationId xmlns:a16="http://schemas.microsoft.com/office/drawing/2014/main" id="{A0A32768-ED45-94C9-0F81-579DE0643E60}"/>
              </a:ext>
            </a:extLst>
          </p:cNvPr>
          <p:cNvSpPr/>
          <p:nvPr/>
        </p:nvSpPr>
        <p:spPr>
          <a:xfrm>
            <a:off x="6258871" y="1550504"/>
            <a:ext cx="5327374" cy="2959476"/>
          </a:xfrm>
          <a:prstGeom prst="wedgeRectCallout">
            <a:avLst>
              <a:gd name="adj1" fmla="val 31406"/>
              <a:gd name="adj2" fmla="val 83156"/>
            </a:avLst>
          </a:prstGeom>
          <a:solidFill>
            <a:srgbClr val="615F4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TIL NÆSTE GANG:</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Fortæl 3 personer om din bog</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Find et godt læsested derhjemme og tænk over hvad der gør det godt.</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Læs på dit læsested derhjemme.</a:t>
            </a:r>
            <a:endParaRPr lang="da-DK" sz="2000" dirty="0"/>
          </a:p>
        </p:txBody>
      </p:sp>
    </p:spTree>
    <p:extLst>
      <p:ext uri="{BB962C8B-B14F-4D97-AF65-F5344CB8AC3E}">
        <p14:creationId xmlns:p14="http://schemas.microsoft.com/office/powerpoint/2010/main" val="1802347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24128" y="585216"/>
            <a:ext cx="9720072"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Dagens lektion:</a:t>
            </a:r>
          </a:p>
        </p:txBody>
      </p:sp>
      <p:sp>
        <p:nvSpPr>
          <p:cNvPr id="3" name="Pladsholder til indhold 2">
            <a:extLst>
              <a:ext uri="{FF2B5EF4-FFF2-40B4-BE49-F238E27FC236}">
                <a16:creationId xmlns:a16="http://schemas.microsoft.com/office/drawing/2014/main" id="{F8051F69-3710-4FEC-B236-77169539F196}"/>
              </a:ext>
            </a:extLst>
          </p:cNvPr>
          <p:cNvSpPr>
            <a:spLocks noGrp="1"/>
          </p:cNvSpPr>
          <p:nvPr>
            <p:ph idx="1"/>
          </p:nvPr>
        </p:nvSpPr>
        <p:spPr>
          <a:xfrm>
            <a:off x="1024128" y="2286000"/>
            <a:ext cx="9720073" cy="3620530"/>
          </a:xfrm>
        </p:spPr>
        <p:txBody>
          <a:bodyPr>
            <a:normAutofit/>
          </a:bodyPr>
          <a:lstStyle/>
          <a:p>
            <a:pPr marL="0" indent="0" algn="l">
              <a:buNone/>
            </a:pPr>
            <a:r>
              <a:rPr lang="da-DK" dirty="0">
                <a:solidFill>
                  <a:srgbClr val="D9D9D9"/>
                </a:solidFill>
                <a:latin typeface="Calibri" panose="020F0502020204030204" pitchFamily="34" charset="0"/>
              </a:rPr>
              <a:t>E</a:t>
            </a:r>
            <a:r>
              <a:rPr lang="da-DK" b="0" i="0" u="none" strike="noStrike" baseline="0" dirty="0">
                <a:solidFill>
                  <a:srgbClr val="D9D9D9"/>
                </a:solidFill>
                <a:latin typeface="Calibri" panose="020F0502020204030204" pitchFamily="34" charset="0"/>
              </a:rPr>
              <a:t>MNE: DET GODE LÆSESTED</a:t>
            </a:r>
          </a:p>
          <a:p>
            <a:pPr algn="l"/>
            <a:endParaRPr lang="da-DK" sz="2000" dirty="0">
              <a:solidFill>
                <a:srgbClr val="D9D9D9"/>
              </a:solidFill>
              <a:latin typeface="Calibri" panose="020F0502020204030204" pitchFamily="34" charset="0"/>
            </a:endParaRPr>
          </a:p>
          <a:p>
            <a:pPr marL="0" indent="0" algn="l">
              <a:buNone/>
            </a:pPr>
            <a:r>
              <a:rPr lang="da-DK" sz="2000" dirty="0">
                <a:solidFill>
                  <a:srgbClr val="D9D9D9"/>
                </a:solidFill>
                <a:latin typeface="Calibri" panose="020F0502020204030204" pitchFamily="34" charset="0"/>
              </a:rPr>
              <a:t>PLAN FOR DAGEN:</a:t>
            </a:r>
          </a:p>
          <a:p>
            <a:pPr marL="342900" indent="-342900" algn="l">
              <a:buAutoNum type="arabicPeriod"/>
            </a:pPr>
            <a:r>
              <a:rPr lang="da-DK" sz="2000" b="0" i="0" u="none" strike="noStrike" baseline="0" dirty="0">
                <a:solidFill>
                  <a:srgbClr val="D9D9D9"/>
                </a:solidFill>
                <a:latin typeface="Calibri" panose="020F0502020204030204" pitchFamily="34" charset="0"/>
              </a:rPr>
              <a:t>Præsenter dit bogvalg</a:t>
            </a:r>
          </a:p>
          <a:p>
            <a:pPr marL="342900" indent="-342900" algn="l">
              <a:buAutoNum type="arabicPeriod"/>
            </a:pPr>
            <a:r>
              <a:rPr lang="da-DK" sz="2000" b="0" i="0" u="none" strike="noStrike" baseline="0" dirty="0">
                <a:solidFill>
                  <a:srgbClr val="D9D9D9"/>
                </a:solidFill>
                <a:latin typeface="Calibri" panose="020F0502020204030204" pitchFamily="34" charset="0"/>
              </a:rPr>
              <a:t>Det gode læsested - Højtlæsning</a:t>
            </a:r>
          </a:p>
          <a:p>
            <a:pPr marL="342900" indent="-342900" algn="l">
              <a:buAutoNum type="arabicPeriod"/>
            </a:pPr>
            <a:r>
              <a:rPr lang="da-DK" sz="2000" b="0" i="0" u="none" strike="noStrike" baseline="0" dirty="0">
                <a:solidFill>
                  <a:srgbClr val="D9D9D9"/>
                </a:solidFill>
                <a:latin typeface="Calibri" panose="020F0502020204030204" pitchFamily="34" charset="0"/>
              </a:rPr>
              <a:t>Visualisér et læsested</a:t>
            </a:r>
          </a:p>
          <a:p>
            <a:pPr marL="342900" indent="-342900" algn="l">
              <a:buAutoNum type="arabicPeriod"/>
            </a:pPr>
            <a:r>
              <a:rPr lang="da-DK" sz="2000" dirty="0">
                <a:solidFill>
                  <a:srgbClr val="D9D9D9"/>
                </a:solidFill>
                <a:latin typeface="Calibri" panose="020F0502020204030204" pitchFamily="34" charset="0"/>
                <a:cs typeface="Calibri" panose="020F0502020204030204" pitchFamily="34" charset="0"/>
              </a:rPr>
              <a:t>Foto-log – Find et godt læsested på skolen</a:t>
            </a:r>
          </a:p>
          <a:p>
            <a:pPr marL="342900" indent="-342900" algn="l">
              <a:buAutoNum type="arabicPeriod"/>
            </a:pPr>
            <a:r>
              <a:rPr lang="da-DK" sz="2000" dirty="0">
                <a:solidFill>
                  <a:srgbClr val="D9D9D9"/>
                </a:solidFill>
                <a:latin typeface="Calibri" panose="020F0502020204030204" pitchFamily="34" charset="0"/>
                <a:cs typeface="Calibri" panose="020F0502020204030204" pitchFamily="34" charset="0"/>
              </a:rPr>
              <a:t>Opsamling og udveksling af gode læsesteder</a:t>
            </a:r>
          </a:p>
        </p:txBody>
      </p:sp>
      <p:pic>
        <p:nvPicPr>
          <p:cNvPr id="9" name="Billede 8">
            <a:extLst>
              <a:ext uri="{FF2B5EF4-FFF2-40B4-BE49-F238E27FC236}">
                <a16:creationId xmlns:a16="http://schemas.microsoft.com/office/drawing/2014/main" id="{849C5F52-F085-4C62-B929-CE65C101462F}"/>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2298459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49572" y="585216"/>
            <a:ext cx="9694627"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Opgave 1: Præsenter dit bogvalg</a:t>
            </a:r>
          </a:p>
        </p:txBody>
      </p:sp>
      <p:sp>
        <p:nvSpPr>
          <p:cNvPr id="5" name="Tekstfelt 3">
            <a:extLst>
              <a:ext uri="{FF2B5EF4-FFF2-40B4-BE49-F238E27FC236}">
                <a16:creationId xmlns:a16="http://schemas.microsoft.com/office/drawing/2014/main" id="{82C45E94-3032-47C2-9C5D-45929E320725}"/>
              </a:ext>
            </a:extLst>
          </p:cNvPr>
          <p:cNvSpPr txBox="1"/>
          <p:nvPr/>
        </p:nvSpPr>
        <p:spPr>
          <a:xfrm>
            <a:off x="1439186" y="2084833"/>
            <a:ext cx="9070874" cy="4005866"/>
          </a:xfrm>
          <a:prstGeom prst="rect">
            <a:avLst/>
          </a:prstGeom>
          <a:solidFill>
            <a:srgbClr val="615F4B"/>
          </a:solidFill>
          <a:ln w="38100">
            <a:solidFill>
              <a:srgbClr val="D9D9D9"/>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Præsenter jeres bogvalg for hinanden to og to</a:t>
            </a:r>
            <a:r>
              <a:rPr lang="da-DK" sz="2800" dirty="0">
                <a:solidFill>
                  <a:srgbClr val="D9D9D9"/>
                </a:solidFill>
                <a:latin typeface="Calibri" panose="020F0502020204030204" pitchFamily="34" charset="0"/>
                <a:ea typeface="Calibri" panose="020F0502020204030204" pitchFamily="34" charset="0"/>
                <a:cs typeface="Calibri" panose="020F0502020204030204" pitchFamily="34" charset="0"/>
              </a:rPr>
              <a:t>:</a:t>
            </a:r>
            <a:endPar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b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Hvilken bog (ud af de tre du lånte på biblioteket) har du valgt at fortsætte med at læse i?</a:t>
            </a:r>
            <a:b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Hvorfor valgte du netop den bog, og ikke en af de to andre?</a:t>
            </a:r>
            <a:b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8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Hvad handler bogen om? </a:t>
            </a:r>
          </a:p>
          <a:p>
            <a:pPr>
              <a:lnSpc>
                <a:spcPct val="107000"/>
              </a:lnSpc>
              <a:spcAft>
                <a:spcPts val="800"/>
              </a:spcAft>
            </a:pPr>
            <a:r>
              <a:rPr lang="da-DK" sz="11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a:t>
            </a:r>
            <a:endParaRPr lang="da-DK" sz="1400"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Billede 6">
            <a:extLst>
              <a:ext uri="{FF2B5EF4-FFF2-40B4-BE49-F238E27FC236}">
                <a16:creationId xmlns:a16="http://schemas.microsoft.com/office/drawing/2014/main" id="{B83D0AAA-BA26-4796-8465-3D51BDD88566}"/>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1644446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03FCBB-6660-4018-86FF-7255EDEE60BB}"/>
              </a:ext>
            </a:extLst>
          </p:cNvPr>
          <p:cNvSpPr>
            <a:spLocks noGrp="1"/>
          </p:cNvSpPr>
          <p:nvPr>
            <p:ph type="title"/>
          </p:nvPr>
        </p:nvSpPr>
        <p:spPr/>
        <p:txBody>
          <a:bodyPr/>
          <a:lstStyle/>
          <a:p>
            <a:r>
              <a:rPr lang="da-DK" dirty="0" err="1">
                <a:solidFill>
                  <a:srgbClr val="D9D9D9"/>
                </a:solidFill>
              </a:rPr>
              <a:t>Italo</a:t>
            </a:r>
            <a:r>
              <a:rPr lang="da-DK" dirty="0">
                <a:solidFill>
                  <a:srgbClr val="D9D9D9"/>
                </a:solidFill>
              </a:rPr>
              <a:t> </a:t>
            </a:r>
            <a:r>
              <a:rPr lang="da-DK" dirty="0" err="1">
                <a:solidFill>
                  <a:srgbClr val="D9D9D9"/>
                </a:solidFill>
              </a:rPr>
              <a:t>Calvino</a:t>
            </a:r>
            <a:r>
              <a:rPr lang="da-DK" dirty="0">
                <a:solidFill>
                  <a:srgbClr val="D9D9D9"/>
                </a:solidFill>
              </a:rPr>
              <a:t>: </a:t>
            </a:r>
            <a:r>
              <a:rPr lang="da-DK" i="1" dirty="0">
                <a:solidFill>
                  <a:srgbClr val="D9D9D9"/>
                </a:solidFill>
              </a:rPr>
              <a:t>Hvis en vinternat en rejsende</a:t>
            </a:r>
            <a:r>
              <a:rPr lang="da-DK" dirty="0">
                <a:solidFill>
                  <a:srgbClr val="D9D9D9"/>
                </a:solidFill>
              </a:rPr>
              <a:t> (1979)</a:t>
            </a:r>
          </a:p>
        </p:txBody>
      </p:sp>
      <p:pic>
        <p:nvPicPr>
          <p:cNvPr id="5" name="Billede 4">
            <a:extLst>
              <a:ext uri="{FF2B5EF4-FFF2-40B4-BE49-F238E27FC236}">
                <a16:creationId xmlns:a16="http://schemas.microsoft.com/office/drawing/2014/main" id="{F59BD37B-D74B-427D-9302-C1AF5C75348D}"/>
              </a:ext>
            </a:extLst>
          </p:cNvPr>
          <p:cNvPicPr>
            <a:picLocks noChangeAspect="1"/>
          </p:cNvPicPr>
          <p:nvPr/>
        </p:nvPicPr>
        <p:blipFill>
          <a:blip r:embed="rId2"/>
          <a:stretch>
            <a:fillRect/>
          </a:stretch>
        </p:blipFill>
        <p:spPr>
          <a:xfrm>
            <a:off x="10510060" y="5183975"/>
            <a:ext cx="1681940" cy="1674025"/>
          </a:xfrm>
          <a:prstGeom prst="rect">
            <a:avLst/>
          </a:prstGeom>
        </p:spPr>
      </p:pic>
      <p:pic>
        <p:nvPicPr>
          <p:cNvPr id="1026" name="Picture 2" descr="Få Hvis en vinternat en rejsende af Italo Calvino som Hæftet bog på dansk -  9788702097412">
            <a:extLst>
              <a:ext uri="{FF2B5EF4-FFF2-40B4-BE49-F238E27FC236}">
                <a16:creationId xmlns:a16="http://schemas.microsoft.com/office/drawing/2014/main" id="{43FC93DA-CE56-A272-EE23-BDB0FD63D5F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242062" y="1235717"/>
            <a:ext cx="3125460" cy="491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0489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7" name="Tekstfelt 3">
            <a:extLst>
              <a:ext uri="{FF2B5EF4-FFF2-40B4-BE49-F238E27FC236}">
                <a16:creationId xmlns:a16="http://schemas.microsoft.com/office/drawing/2014/main" id="{68D28C02-A31C-4D7C-9211-0459DADF082F}"/>
              </a:ext>
            </a:extLst>
          </p:cNvPr>
          <p:cNvSpPr txBox="1"/>
          <p:nvPr/>
        </p:nvSpPr>
        <p:spPr>
          <a:xfrm>
            <a:off x="2187019" y="1583702"/>
            <a:ext cx="7428322" cy="4131297"/>
          </a:xfrm>
          <a:prstGeom prst="rect">
            <a:avLst/>
          </a:prstGeom>
          <a:solidFill>
            <a:srgbClr val="615F4B"/>
          </a:solidFill>
          <a:ln w="38100">
            <a:solidFill>
              <a:srgbClr val="D9D9D9"/>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indent="0" algn="ctr">
              <a:buNone/>
            </a:pPr>
            <a:endParaRPr lang="da-DK" sz="2000" dirty="0">
              <a:solidFill>
                <a:srgbClr val="D9D9D9"/>
              </a:solidFill>
              <a:latin typeface="Microsoft New Tai Lue" panose="020B0502040204020203" pitchFamily="34" charset="0"/>
            </a:endParaRPr>
          </a:p>
          <a:p>
            <a:pPr marL="0" indent="0" algn="ctr">
              <a:buNone/>
            </a:pPr>
            <a:r>
              <a:rPr lang="da-DK" sz="4000" dirty="0">
                <a:solidFill>
                  <a:srgbClr val="D9D9D9"/>
                </a:solidFill>
                <a:latin typeface="Microsoft New Tai Lue" panose="020B0502040204020203" pitchFamily="34" charset="0"/>
              </a:rPr>
              <a:t>Hvordan iscenesætter teksten hele læsesituationen?</a:t>
            </a:r>
          </a:p>
          <a:p>
            <a:pPr marL="0" indent="0">
              <a:buNone/>
            </a:pPr>
            <a:endParaRPr lang="da-DK" sz="4000" dirty="0">
              <a:solidFill>
                <a:srgbClr val="D9D9D9"/>
              </a:solidFill>
              <a:latin typeface="Microsoft New Tai Lue" panose="020B0502040204020203" pitchFamily="34" charset="0"/>
            </a:endParaRPr>
          </a:p>
          <a:p>
            <a:pPr marL="0" indent="0" algn="ctr">
              <a:buNone/>
            </a:pPr>
            <a:r>
              <a:rPr lang="da-DK" sz="4000" dirty="0">
                <a:solidFill>
                  <a:srgbClr val="D9D9D9"/>
                </a:solidFill>
                <a:latin typeface="Microsoft New Tai Lue" panose="020B0502040204020203" pitchFamily="34" charset="0"/>
              </a:rPr>
              <a:t>Hvilken rolle spiller de fysiske rammer for dig når du læser?</a:t>
            </a:r>
            <a:endParaRPr lang="da-DK" sz="4000" dirty="0">
              <a:solidFill>
                <a:srgbClr val="D9D9D9"/>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10" name="Billede 9">
            <a:extLst>
              <a:ext uri="{FF2B5EF4-FFF2-40B4-BE49-F238E27FC236}">
                <a16:creationId xmlns:a16="http://schemas.microsoft.com/office/drawing/2014/main" id="{47B6F07D-4E66-49E6-BD8F-E23AB45E3FF4}"/>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3506334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24128" y="585216"/>
            <a:ext cx="9720072"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Opgave 2: Visualisér et godt læsested</a:t>
            </a:r>
          </a:p>
        </p:txBody>
      </p:sp>
      <p:sp>
        <p:nvSpPr>
          <p:cNvPr id="5" name="Tekstfelt 3">
            <a:extLst>
              <a:ext uri="{FF2B5EF4-FFF2-40B4-BE49-F238E27FC236}">
                <a16:creationId xmlns:a16="http://schemas.microsoft.com/office/drawing/2014/main" id="{82C45E94-3032-47C2-9C5D-45929E320725}"/>
              </a:ext>
            </a:extLst>
          </p:cNvPr>
          <p:cNvSpPr txBox="1"/>
          <p:nvPr/>
        </p:nvSpPr>
        <p:spPr>
          <a:xfrm>
            <a:off x="1668544" y="1960775"/>
            <a:ext cx="8578391" cy="4383464"/>
          </a:xfrm>
          <a:prstGeom prst="rect">
            <a:avLst/>
          </a:prstGeom>
          <a:solidFill>
            <a:srgbClr val="615F4B"/>
          </a:solidFill>
          <a:ln w="38100">
            <a:solidFill>
              <a:srgbClr val="D9D9D9"/>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da-DK" sz="2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Tænk over et godt læsested, dvs. et sted hvor det er rigtig godt for dig at læse. Forestil dig hvordan det er at være på læsestedet. Prøv at beskrive stedet så nøjagtigt som muligt:</a:t>
            </a:r>
          </a:p>
          <a:p>
            <a:pPr>
              <a:lnSpc>
                <a:spcPct val="107000"/>
              </a:lnSpc>
              <a:spcAft>
                <a:spcPts val="800"/>
              </a:spcAft>
            </a:pPr>
            <a:endParaRPr lang="da-DK" sz="2400" dirty="0">
              <a:solidFill>
                <a:srgbClr val="D9D9D9"/>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Hvor er det henne?</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Hvordan er din kropsposition? (Siddende, liggende, stående?)</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Hvordan er lyset, lydene og lugtene?</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På hvilket tidspunkt af dagen er det?</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Hvordan er stedet? Hyggeligt, behageligt, afslappende?</a:t>
            </a:r>
            <a:b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br>
            <a:r>
              <a:rPr lang="da-DK" sz="20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Er der nogle bestemte ting på læsestedet, f.eks. </a:t>
            </a:r>
            <a:r>
              <a:rPr lang="da-DK" sz="2000" dirty="0">
                <a:solidFill>
                  <a:srgbClr val="D9D9D9"/>
                </a:solidFill>
                <a:latin typeface="Calibri" panose="020F0502020204030204" pitchFamily="34" charset="0"/>
                <a:ea typeface="Calibri" panose="020F0502020204030204" pitchFamily="34" charset="0"/>
                <a:cs typeface="Calibri" panose="020F0502020204030204" pitchFamily="34" charset="0"/>
              </a:rPr>
              <a:t>puder, et tæppe eller en skål med slik?</a:t>
            </a:r>
            <a:endParaRPr lang="da-DK" sz="2000"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sz="11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a:t>
            </a:r>
            <a:endParaRPr lang="da-DK" sz="1400"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Billede 6">
            <a:extLst>
              <a:ext uri="{FF2B5EF4-FFF2-40B4-BE49-F238E27FC236}">
                <a16:creationId xmlns:a16="http://schemas.microsoft.com/office/drawing/2014/main" id="{B83D0AAA-BA26-4796-8465-3D51BDD88566}"/>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406891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24128" y="585216"/>
            <a:ext cx="9720072"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Opgave 2: Visualisér et godt læsested</a:t>
            </a:r>
          </a:p>
        </p:txBody>
      </p:sp>
      <p:sp>
        <p:nvSpPr>
          <p:cNvPr id="5" name="Tekstfelt 3">
            <a:extLst>
              <a:ext uri="{FF2B5EF4-FFF2-40B4-BE49-F238E27FC236}">
                <a16:creationId xmlns:a16="http://schemas.microsoft.com/office/drawing/2014/main" id="{82C45E94-3032-47C2-9C5D-45929E320725}"/>
              </a:ext>
            </a:extLst>
          </p:cNvPr>
          <p:cNvSpPr txBox="1"/>
          <p:nvPr/>
        </p:nvSpPr>
        <p:spPr>
          <a:xfrm>
            <a:off x="1791093" y="1989056"/>
            <a:ext cx="8276734" cy="3836709"/>
          </a:xfrm>
          <a:prstGeom prst="rect">
            <a:avLst/>
          </a:prstGeom>
          <a:solidFill>
            <a:srgbClr val="615F4B"/>
          </a:solidFill>
          <a:ln w="38100">
            <a:solidFill>
              <a:srgbClr val="D9D9D9"/>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endParaRPr lang="da-DK" sz="2400" dirty="0">
              <a:solidFill>
                <a:srgbClr val="D9D9D9"/>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da-DK" sz="4000" dirty="0">
                <a:solidFill>
                  <a:srgbClr val="D9D9D9"/>
                </a:solidFill>
                <a:latin typeface="Calibri" panose="020F0502020204030204" pitchFamily="34" charset="0"/>
                <a:ea typeface="Calibri" panose="020F0502020204030204" pitchFamily="34" charset="0"/>
                <a:cs typeface="Calibri" panose="020F0502020204030204" pitchFamily="34" charset="0"/>
              </a:rPr>
              <a:t>Hvilke fysiske rammer betyder noget for det gode læsested? </a:t>
            </a:r>
          </a:p>
          <a:p>
            <a:pPr>
              <a:lnSpc>
                <a:spcPct val="107000"/>
              </a:lnSpc>
              <a:spcAft>
                <a:spcPts val="800"/>
              </a:spcAft>
            </a:pPr>
            <a:r>
              <a:rPr lang="da-DK" sz="3200" dirty="0">
                <a:solidFill>
                  <a:srgbClr val="D9D9D9"/>
                </a:solidFill>
                <a:latin typeface="Calibri" panose="020F0502020204030204" pitchFamily="34" charset="0"/>
                <a:ea typeface="Calibri" panose="020F0502020204030204" pitchFamily="34" charset="0"/>
                <a:cs typeface="Calibri" panose="020F0502020204030204" pitchFamily="34" charset="0"/>
              </a:rPr>
              <a:t>(fx lys, lyde, forstyrrelser, kropsposition, læsemøbel, mad/drikke, tidspunkt på dagen osv.)</a:t>
            </a:r>
            <a:br>
              <a:rPr lang="da-DK" sz="4000" dirty="0">
                <a:solidFill>
                  <a:srgbClr val="D9D9D9"/>
                </a:solidFill>
                <a:latin typeface="Calibri" panose="020F0502020204030204" pitchFamily="34" charset="0"/>
                <a:ea typeface="Calibri" panose="020F0502020204030204" pitchFamily="34" charset="0"/>
                <a:cs typeface="Calibri" panose="020F0502020204030204" pitchFamily="34" charset="0"/>
              </a:rPr>
            </a:br>
            <a:br>
              <a:rPr lang="da-DK" sz="2400" dirty="0">
                <a:solidFill>
                  <a:srgbClr val="D9D9D9"/>
                </a:solidFill>
                <a:latin typeface="Calibri" panose="020F0502020204030204" pitchFamily="34" charset="0"/>
                <a:ea typeface="Calibri" panose="020F0502020204030204" pitchFamily="34" charset="0"/>
                <a:cs typeface="Calibri" panose="020F0502020204030204" pitchFamily="34" charset="0"/>
              </a:rPr>
            </a:br>
            <a:endParaRPr lang="da-DK" sz="2400" dirty="0">
              <a:solidFill>
                <a:srgbClr val="D9D9D9"/>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da-DK" sz="11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a:t>
            </a:r>
            <a:endParaRPr lang="da-DK" sz="1400"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Billede 6">
            <a:extLst>
              <a:ext uri="{FF2B5EF4-FFF2-40B4-BE49-F238E27FC236}">
                <a16:creationId xmlns:a16="http://schemas.microsoft.com/office/drawing/2014/main" id="{B83D0AAA-BA26-4796-8465-3D51BDD88566}"/>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2651392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24128" y="585216"/>
            <a:ext cx="9720072"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Opgave 3: Fotolog – Find et godt læsested</a:t>
            </a:r>
          </a:p>
        </p:txBody>
      </p:sp>
      <p:sp>
        <p:nvSpPr>
          <p:cNvPr id="3" name="Pladsholder til indhold 2">
            <a:extLst>
              <a:ext uri="{FF2B5EF4-FFF2-40B4-BE49-F238E27FC236}">
                <a16:creationId xmlns:a16="http://schemas.microsoft.com/office/drawing/2014/main" id="{F8051F69-3710-4FEC-B236-77169539F196}"/>
              </a:ext>
            </a:extLst>
          </p:cNvPr>
          <p:cNvSpPr>
            <a:spLocks noGrp="1"/>
          </p:cNvSpPr>
          <p:nvPr>
            <p:ph idx="1"/>
          </p:nvPr>
        </p:nvSpPr>
        <p:spPr>
          <a:xfrm>
            <a:off x="1024128" y="2286000"/>
            <a:ext cx="9720073" cy="3620530"/>
          </a:xfrm>
        </p:spPr>
        <p:txBody>
          <a:bodyPr>
            <a:normAutofit/>
          </a:bodyPr>
          <a:lstStyle/>
          <a:p>
            <a:pPr marL="0" indent="0" algn="l">
              <a:buNone/>
            </a:pPr>
            <a:endParaRPr lang="da-DK" sz="1800" b="0" i="0" u="none" strike="noStrike" baseline="0" dirty="0">
              <a:solidFill>
                <a:srgbClr val="D9D9D9"/>
              </a:solidFill>
              <a:latin typeface="Calibri" panose="020F0502020204030204" pitchFamily="34" charset="0"/>
            </a:endParaRPr>
          </a:p>
        </p:txBody>
      </p:sp>
      <p:sp>
        <p:nvSpPr>
          <p:cNvPr id="5" name="Tekstfelt 3">
            <a:extLst>
              <a:ext uri="{FF2B5EF4-FFF2-40B4-BE49-F238E27FC236}">
                <a16:creationId xmlns:a16="http://schemas.microsoft.com/office/drawing/2014/main" id="{82C45E94-3032-47C2-9C5D-45929E320725}"/>
              </a:ext>
            </a:extLst>
          </p:cNvPr>
          <p:cNvSpPr txBox="1"/>
          <p:nvPr/>
        </p:nvSpPr>
        <p:spPr>
          <a:xfrm>
            <a:off x="2218975" y="2286000"/>
            <a:ext cx="7754049" cy="2965731"/>
          </a:xfrm>
          <a:prstGeom prst="rect">
            <a:avLst/>
          </a:prstGeom>
          <a:solidFill>
            <a:srgbClr val="615F4B"/>
          </a:solidFill>
          <a:ln w="38100">
            <a:solidFill>
              <a:srgbClr val="D9D9D9"/>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da-DK" sz="2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Gå på jagt efter et godt læsested på skolen. Gå sammen to og to. Tag et billede (f.eks. med jeres telefon) eller tegn en tegning af et sted, som I hver især synes, er et godt læsested på skolen (dvs. to steder i alt). </a:t>
            </a:r>
            <a:endParaRPr lang="da-DK" sz="2400" dirty="0">
              <a:solidFill>
                <a:srgbClr val="D9D9D9"/>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da-DK" sz="1200" dirty="0">
              <a:solidFill>
                <a:srgbClr val="D9D9D9"/>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da-DK" sz="2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Beskriv dit læsested ganske kort, og skriv hvorfor du synes at det er et godt læsested.</a:t>
            </a:r>
            <a:endParaRPr lang="da-DK" sz="2400"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sz="1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a:t>
            </a:r>
            <a:endParaRPr lang="da-DK"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Billede 6">
            <a:extLst>
              <a:ext uri="{FF2B5EF4-FFF2-40B4-BE49-F238E27FC236}">
                <a16:creationId xmlns:a16="http://schemas.microsoft.com/office/drawing/2014/main" id="{1972969C-DCD7-416B-88E0-178439E799DE}"/>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2176764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F3F3F"/>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970B1-813B-4037-89C0-03CFB0DFC1E9}"/>
              </a:ext>
            </a:extLst>
          </p:cNvPr>
          <p:cNvSpPr>
            <a:spLocks noGrp="1"/>
          </p:cNvSpPr>
          <p:nvPr>
            <p:ph type="title"/>
          </p:nvPr>
        </p:nvSpPr>
        <p:spPr>
          <a:xfrm>
            <a:off x="1024128" y="585216"/>
            <a:ext cx="9720072" cy="1499616"/>
          </a:xfrm>
        </p:spPr>
        <p:txBody>
          <a:bodyPr>
            <a:normAutofit/>
          </a:bodyPr>
          <a:lstStyle/>
          <a:p>
            <a:r>
              <a:rPr lang="da-DK" dirty="0">
                <a:solidFill>
                  <a:srgbClr val="D9D9D9"/>
                </a:solidFill>
                <a:latin typeface="Calibri" panose="020F0502020204030204" pitchFamily="34" charset="0"/>
                <a:cs typeface="Calibri" panose="020F0502020204030204" pitchFamily="34" charset="0"/>
              </a:rPr>
              <a:t>Opgave 3: Fotolog – Find et godt læsested</a:t>
            </a:r>
          </a:p>
        </p:txBody>
      </p:sp>
      <p:sp>
        <p:nvSpPr>
          <p:cNvPr id="5" name="Tekstfelt 3">
            <a:extLst>
              <a:ext uri="{FF2B5EF4-FFF2-40B4-BE49-F238E27FC236}">
                <a16:creationId xmlns:a16="http://schemas.microsoft.com/office/drawing/2014/main" id="{82C45E94-3032-47C2-9C5D-45929E320725}"/>
              </a:ext>
            </a:extLst>
          </p:cNvPr>
          <p:cNvSpPr txBox="1"/>
          <p:nvPr/>
        </p:nvSpPr>
        <p:spPr>
          <a:xfrm>
            <a:off x="2218975" y="2976051"/>
            <a:ext cx="7754049" cy="2558901"/>
          </a:xfrm>
          <a:prstGeom prst="rect">
            <a:avLst/>
          </a:prstGeom>
          <a:solidFill>
            <a:srgbClr val="615F4B"/>
          </a:solidFill>
          <a:ln w="38100">
            <a:solidFill>
              <a:srgbClr val="D9D9D9"/>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da-DK" sz="2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Præsenter jeres læsesteder for hinanden i klassen.</a:t>
            </a:r>
          </a:p>
          <a:p>
            <a:pPr>
              <a:lnSpc>
                <a:spcPct val="107000"/>
              </a:lnSpc>
              <a:spcAft>
                <a:spcPts val="800"/>
              </a:spcAft>
            </a:pPr>
            <a:endParaRPr lang="da-DK" sz="1200" dirty="0">
              <a:solidFill>
                <a:srgbClr val="D9D9D9"/>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da-DK" sz="2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Er læsestederne forskellige, eller minder de om hinanden?</a:t>
            </a:r>
          </a:p>
          <a:p>
            <a:pPr>
              <a:lnSpc>
                <a:spcPct val="107000"/>
              </a:lnSpc>
              <a:spcAft>
                <a:spcPts val="800"/>
              </a:spcAft>
            </a:pPr>
            <a:endParaRPr lang="da-DK" sz="1200" dirty="0">
              <a:solidFill>
                <a:srgbClr val="D9D9D9"/>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da-DK" sz="2400" dirty="0">
                <a:solidFill>
                  <a:srgbClr val="D9D9D9"/>
                </a:solidFill>
                <a:latin typeface="Calibri" panose="020F0502020204030204" pitchFamily="34" charset="0"/>
                <a:ea typeface="Calibri" panose="020F0502020204030204" pitchFamily="34" charset="0"/>
                <a:cs typeface="Calibri" panose="020F0502020204030204" pitchFamily="34" charset="0"/>
              </a:rPr>
              <a:t>Hvor og hvordan kunne man lave nye gode læsesteder på skolen?</a:t>
            </a:r>
            <a:endParaRPr lang="da-DK" sz="2400"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sz="1400" dirty="0">
                <a:solidFill>
                  <a:srgbClr val="D9D9D9"/>
                </a:solidFill>
                <a:effectLst/>
                <a:latin typeface="Calibri" panose="020F0502020204030204" pitchFamily="34" charset="0"/>
                <a:ea typeface="Calibri" panose="020F0502020204030204" pitchFamily="34" charset="0"/>
                <a:cs typeface="Calibri" panose="020F0502020204030204" pitchFamily="34" charset="0"/>
              </a:rPr>
              <a:t> </a:t>
            </a:r>
            <a:endParaRPr lang="da-DK" dirty="0">
              <a:solidFill>
                <a:srgbClr val="D9D9D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Billede 6">
            <a:extLst>
              <a:ext uri="{FF2B5EF4-FFF2-40B4-BE49-F238E27FC236}">
                <a16:creationId xmlns:a16="http://schemas.microsoft.com/office/drawing/2014/main" id="{1972969C-DCD7-416B-88E0-178439E799DE}"/>
              </a:ext>
            </a:extLst>
          </p:cNvPr>
          <p:cNvPicPr>
            <a:picLocks noChangeAspect="1"/>
          </p:cNvPicPr>
          <p:nvPr/>
        </p:nvPicPr>
        <p:blipFill>
          <a:blip r:embed="rId2"/>
          <a:stretch>
            <a:fillRect/>
          </a:stretch>
        </p:blipFill>
        <p:spPr>
          <a:xfrm>
            <a:off x="10510060" y="5183975"/>
            <a:ext cx="1681940" cy="1674025"/>
          </a:xfrm>
          <a:prstGeom prst="rect">
            <a:avLst/>
          </a:prstGeom>
        </p:spPr>
      </p:pic>
    </p:spTree>
    <p:extLst>
      <p:ext uri="{BB962C8B-B14F-4D97-AF65-F5344CB8AC3E}">
        <p14:creationId xmlns:p14="http://schemas.microsoft.com/office/powerpoint/2010/main" val="163408402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962A59B734E7F44FBF70F55B32422EF7" ma:contentTypeVersion="18" ma:contentTypeDescription="Opret et nyt dokument." ma:contentTypeScope="" ma:versionID="dfc0ea4548d2e2e44a93cc6303b9c7ac">
  <xsd:schema xmlns:xsd="http://www.w3.org/2001/XMLSchema" xmlns:xs="http://www.w3.org/2001/XMLSchema" xmlns:p="http://schemas.microsoft.com/office/2006/metadata/properties" xmlns:ns2="e40161c7-aaf2-4ec5-8fd7-d791f06a6000" xmlns:ns3="88828255-e7ff-407c-977c-e1fe6146c9dc" targetNamespace="http://schemas.microsoft.com/office/2006/metadata/properties" ma:root="true" ma:fieldsID="02428e16b38e5c190107c47d59ed65c8" ns2:_="" ns3:_="">
    <xsd:import namespace="e40161c7-aaf2-4ec5-8fd7-d791f06a6000"/>
    <xsd:import namespace="88828255-e7ff-407c-977c-e1fe6146c9d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0161c7-aaf2-4ec5-8fd7-d791f06a60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5ab6b130-f10e-446e-b9e8-82f00043148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8828255-e7ff-407c-977c-e1fe6146c9dc"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85d2a7-211a-4749-b786-0f169e4c541b}" ma:internalName="TaxCatchAll" ma:showField="CatchAllData" ma:web="88828255-e7ff-407c-977c-e1fe6146c9d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40161c7-aaf2-4ec5-8fd7-d791f06a6000">
      <Terms xmlns="http://schemas.microsoft.com/office/infopath/2007/PartnerControls"/>
    </lcf76f155ced4ddcb4097134ff3c332f>
    <TaxCatchAll xmlns="88828255-e7ff-407c-977c-e1fe6146c9dc" xsi:nil="true"/>
  </documentManagement>
</p:properties>
</file>

<file path=customXml/itemProps1.xml><?xml version="1.0" encoding="utf-8"?>
<ds:datastoreItem xmlns:ds="http://schemas.openxmlformats.org/officeDocument/2006/customXml" ds:itemID="{6DE58D79-87B8-4EE0-BCB3-EFAB5AF01D0D}">
  <ds:schemaRefs>
    <ds:schemaRef ds:uri="http://schemas.microsoft.com/sharepoint/v3/contenttype/forms"/>
  </ds:schemaRefs>
</ds:datastoreItem>
</file>

<file path=customXml/itemProps2.xml><?xml version="1.0" encoding="utf-8"?>
<ds:datastoreItem xmlns:ds="http://schemas.openxmlformats.org/officeDocument/2006/customXml" ds:itemID="{1B141918-1544-4741-8A9B-D7D90407C8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0161c7-aaf2-4ec5-8fd7-d791f06a6000"/>
    <ds:schemaRef ds:uri="88828255-e7ff-407c-977c-e1fe6146c9d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36F621-42DF-44BD-BA69-8964AA0CCAA5}">
  <ds:schemaRefs>
    <ds:schemaRef ds:uri="http://schemas.microsoft.com/office/2006/metadata/properties"/>
    <ds:schemaRef ds:uri="http://schemas.microsoft.com/office/infopath/2007/PartnerControls"/>
    <ds:schemaRef ds:uri="e40161c7-aaf2-4ec5-8fd7-d791f06a6000"/>
    <ds:schemaRef ds:uri="88828255-e7ff-407c-977c-e1fe6146c9dc"/>
  </ds:schemaRefs>
</ds:datastoreItem>
</file>

<file path=docProps/app.xml><?xml version="1.0" encoding="utf-8"?>
<Properties xmlns="http://schemas.openxmlformats.org/officeDocument/2006/extended-properties" xmlns:vt="http://schemas.openxmlformats.org/officeDocument/2006/docPropsVTypes">
  <Template>TM03457503[[fn=Værd at citere]]</Template>
  <TotalTime>14333</TotalTime>
  <Words>499</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10</vt:i4>
      </vt:variant>
    </vt:vector>
  </HeadingPairs>
  <TitlesOfParts>
    <vt:vector size="15" baseType="lpstr">
      <vt:lpstr>Arial</vt:lpstr>
      <vt:lpstr>Calibri</vt:lpstr>
      <vt:lpstr>Calibri Light</vt:lpstr>
      <vt:lpstr>Microsoft New Tai Lue</vt:lpstr>
      <vt:lpstr>Office-tema</vt:lpstr>
      <vt:lpstr>Romanjagt  2) Den gode plet i (læse)skoven</vt:lpstr>
      <vt:lpstr>Dagens lektion:</vt:lpstr>
      <vt:lpstr>Opgave 1: Præsenter dit bogvalg</vt:lpstr>
      <vt:lpstr>Italo Calvino: Hvis en vinternat en rejsende (1979)</vt:lpstr>
      <vt:lpstr>PowerPoint-præsentation</vt:lpstr>
      <vt:lpstr>Opgave 2: Visualisér et godt læsested</vt:lpstr>
      <vt:lpstr>Opgave 2: Visualisér et godt læsested</vt:lpstr>
      <vt:lpstr>Opgave 3: Fotolog – Find et godt læsested</vt:lpstr>
      <vt:lpstr>Opgave 3: Fotolog – Find et godt læsested</vt:lpstr>
      <vt:lpstr>Næste gang: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Mikkel Stausbøll</dc:creator>
  <cp:lastModifiedBy>Rebecca Rosenquist Weinkouff</cp:lastModifiedBy>
  <cp:revision>5</cp:revision>
  <dcterms:created xsi:type="dcterms:W3CDTF">2021-10-21T12:47:28Z</dcterms:created>
  <dcterms:modified xsi:type="dcterms:W3CDTF">2024-09-04T08:23:43Z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oudStatistics_StoryID">
    <vt:lpwstr>a24b02f3-b6cd-4b83-8557-bd3aff93cf10</vt:lpwstr>
  </property>
  <property fmtid="{D5CDD505-2E9C-101B-9397-08002B2CF9AE}" pid="3" name="ContentTypeId">
    <vt:lpwstr>0x010100962A59B734E7F44FBF70F55B32422EF7</vt:lpwstr>
  </property>
  <property fmtid="{D5CDD505-2E9C-101B-9397-08002B2CF9AE}" pid="4" name="MediaServiceImageTags">
    <vt:lpwstr/>
  </property>
</Properties>
</file>